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8" autoAdjust="0"/>
    <p:restoredTop sz="94737" autoAdjust="0"/>
  </p:normalViewPr>
  <p:slideViewPr>
    <p:cSldViewPr>
      <p:cViewPr>
        <p:scale>
          <a:sx n="100" d="100"/>
          <a:sy n="100" d="100"/>
        </p:scale>
        <p:origin x="-1168" y="14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81F4D-2D8C-436F-8B9B-FE30148FF874}" type="datetimeFigureOut">
              <a:rPr lang="en-US" smtClean="0"/>
              <a:t>4/8/14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87DC5-8813-4702-AD9F-71AC014C61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59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79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4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A22D-FB20-4C8C-95BB-01C41E69AB02}" type="datetimeFigureOut">
              <a:rPr lang="en-US" smtClean="0"/>
              <a:t>4/8/14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ADAC-5233-4584-86BA-5EBDA0BD626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A22D-FB20-4C8C-95BB-01C41E69AB02}" type="datetimeFigureOut">
              <a:rPr lang="en-US" smtClean="0"/>
              <a:t>4/8/14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ADAC-5233-4584-86BA-5EBDA0BD626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A22D-FB20-4C8C-95BB-01C41E69AB02}" type="datetimeFigureOut">
              <a:rPr lang="en-US" smtClean="0"/>
              <a:t>4/8/14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ADAC-5233-4584-86BA-5EBDA0BD626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A22D-FB20-4C8C-95BB-01C41E69AB02}" type="datetimeFigureOut">
              <a:rPr lang="en-US" smtClean="0"/>
              <a:t>4/8/14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ADAC-5233-4584-86BA-5EBDA0BD626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79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8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A22D-FB20-4C8C-95BB-01C41E69AB02}" type="datetimeFigureOut">
              <a:rPr lang="en-US" smtClean="0"/>
              <a:t>4/8/14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ADAC-5233-4584-86BA-5EBDA0BD626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A22D-FB20-4C8C-95BB-01C41E69AB02}" type="datetimeFigureOut">
              <a:rPr lang="en-US" smtClean="0"/>
              <a:t>4/8/14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ADAC-5233-4584-86BA-5EBDA0BD626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1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A22D-FB20-4C8C-95BB-01C41E69AB02}" type="datetimeFigureOut">
              <a:rPr lang="en-US" smtClean="0"/>
              <a:t>4/8/14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ADAC-5233-4584-86BA-5EBDA0BD626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A22D-FB20-4C8C-95BB-01C41E69AB02}" type="datetimeFigureOut">
              <a:rPr lang="en-US" smtClean="0"/>
              <a:t>4/8/14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ADAC-5233-4584-86BA-5EBDA0BD626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A22D-FB20-4C8C-95BB-01C41E69AB02}" type="datetimeFigureOut">
              <a:rPr lang="en-US" smtClean="0"/>
              <a:t>4/8/14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ADAC-5233-4584-86BA-5EBDA0BD626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9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1" y="1576104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3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5" y="2253386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A22D-FB20-4C8C-95BB-01C41E69AB02}" type="datetimeFigureOut">
              <a:rPr lang="en-US" smtClean="0"/>
              <a:t>4/8/14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12ADAC-5233-4584-86BA-5EBDA0BD626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6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81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5A22D-FB20-4C8C-95BB-01C41E69AB02}" type="datetimeFigureOut">
              <a:rPr lang="en-US" smtClean="0"/>
              <a:t>4/8/14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2ADAC-5233-4584-86BA-5EBDA0BD626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1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79" y="5051293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1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1" y="1100629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FE5A22D-FB20-4C8C-95BB-01C41E69AB02}" type="datetimeFigureOut">
              <a:rPr lang="en-US" smtClean="0"/>
              <a:t>4/8/14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5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9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EC12ADAC-5233-4584-86BA-5EBDA0BD6263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89453" y="2253486"/>
            <a:ext cx="5287461" cy="887419"/>
          </a:xfrm>
        </p:spPr>
        <p:txBody>
          <a:bodyPr/>
          <a:lstStyle/>
          <a:p>
            <a:r>
              <a:rPr lang="en-US" sz="4400" dirty="0" smtClean="0">
                <a:solidFill>
                  <a:schemeClr val="accent2"/>
                </a:solidFill>
                <a:latin typeface="Broadway" pitchFamily="82" charset="0"/>
              </a:rPr>
              <a:t>Harlem hawks</a:t>
            </a:r>
            <a:endParaRPr lang="en-US" sz="4400" dirty="0">
              <a:solidFill>
                <a:schemeClr val="accent2"/>
              </a:solidFill>
              <a:latin typeface="Broadway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112848" y="2559917"/>
            <a:ext cx="6511131" cy="329259"/>
          </a:xfrm>
        </p:spPr>
        <p:txBody>
          <a:bodyPr>
            <a:normAutofit/>
          </a:bodyPr>
          <a:lstStyle/>
          <a:p>
            <a:r>
              <a:rPr lang="en-US" sz="1800" dirty="0" smtClean="0">
                <a:latin typeface="Century Gothic" pitchFamily="34" charset="0"/>
              </a:rPr>
              <a:t>MARCUS GARVEY PARK</a:t>
            </a:r>
          </a:p>
          <a:p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048000"/>
            <a:ext cx="4867669" cy="36885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4" y="76200"/>
            <a:ext cx="3286125" cy="24531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4352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609726"/>
              </p:ext>
            </p:extLst>
          </p:nvPr>
        </p:nvGraphicFramePr>
        <p:xfrm>
          <a:off x="304800" y="304800"/>
          <a:ext cx="8500274" cy="5828459"/>
        </p:xfrm>
        <a:graphic>
          <a:graphicData uri="http://schemas.openxmlformats.org/drawingml/2006/table">
            <a:tbl>
              <a:tblPr/>
              <a:tblGrid>
                <a:gridCol w="2499046"/>
                <a:gridCol w="1601501"/>
                <a:gridCol w="1548703"/>
                <a:gridCol w="2851024"/>
              </a:tblGrid>
              <a:tr h="33511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Brush Script MT"/>
                        </a:rPr>
                        <a:t>Budget Sheet</a:t>
                      </a:r>
                    </a:p>
                  </a:txBody>
                  <a:tcPr marL="5035" marR="5035" marT="5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29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Convener</a:t>
                      </a:r>
                    </a:p>
                  </a:txBody>
                  <a:tcPr marL="5035" marR="5035" marT="5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rush Script MT"/>
                      </a:endParaRPr>
                    </a:p>
                  </a:txBody>
                  <a:tcPr marL="5035" marR="5035" marT="5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5" marR="5035" marT="5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5" marR="5035" marT="5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7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Organization</a:t>
                      </a:r>
                    </a:p>
                  </a:txBody>
                  <a:tcPr marL="5035" marR="5035" marT="5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Harlem Justice Corps</a:t>
                      </a:r>
                    </a:p>
                  </a:txBody>
                  <a:tcPr marL="5035" marR="5035" marT="5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5" marR="5035" marT="5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7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5" marR="5035" marT="5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5" marR="5035" marT="5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5" marR="5035" marT="5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5" marR="5035" marT="5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98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Project Name</a:t>
                      </a:r>
                    </a:p>
                  </a:txBody>
                  <a:tcPr marL="5035" marR="5035" marT="5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Harlem Hawks</a:t>
                      </a:r>
                    </a:p>
                  </a:txBody>
                  <a:tcPr marL="5035" marR="5035" marT="5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5" marR="5035" marT="5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5" marR="5035" marT="5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19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MATERIALS</a:t>
                      </a:r>
                    </a:p>
                  </a:txBody>
                  <a:tcPr marL="5035" marR="5035" marT="503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UNIT COST</a:t>
                      </a:r>
                    </a:p>
                  </a:txBody>
                  <a:tcPr marL="5035" marR="5035" marT="503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AMOUNT NEEDED</a:t>
                      </a:r>
                    </a:p>
                  </a:txBody>
                  <a:tcPr marL="5035" marR="5035" marT="503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TOTAL COST (UNIT COST X AMOUNT NEEDED-IN KIND CONTRIBUTION=TC)</a:t>
                      </a:r>
                    </a:p>
                  </a:txBody>
                  <a:tcPr marL="5035" marR="5035" marT="503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</a:tr>
              <a:tr h="23312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drop cloths</a:t>
                      </a:r>
                    </a:p>
                  </a:txBody>
                  <a:tcPr marL="5035" marR="5035" marT="503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$7.33 </a:t>
                      </a:r>
                    </a:p>
                  </a:txBody>
                  <a:tcPr marL="5035" marR="5035" marT="503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3</a:t>
                      </a:r>
                    </a:p>
                  </a:txBody>
                  <a:tcPr marL="5035" marR="5035" marT="503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$21.99 </a:t>
                      </a:r>
                    </a:p>
                  </a:txBody>
                  <a:tcPr marL="5035" marR="5035" marT="503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</a:tr>
              <a:tr h="16027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9" roller trays</a:t>
                      </a:r>
                    </a:p>
                  </a:txBody>
                  <a:tcPr marL="5035" marR="5035" marT="503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$3.56 </a:t>
                      </a:r>
                    </a:p>
                  </a:txBody>
                  <a:tcPr marL="5035" marR="5035" marT="503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5</a:t>
                      </a:r>
                    </a:p>
                  </a:txBody>
                  <a:tcPr marL="5035" marR="5035" marT="503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$17.80 </a:t>
                      </a:r>
                    </a:p>
                  </a:txBody>
                  <a:tcPr marL="5035" marR="5035" marT="503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</a:tr>
              <a:tr h="16027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4" flat brush</a:t>
                      </a:r>
                    </a:p>
                  </a:txBody>
                  <a:tcPr marL="5035" marR="5035" marT="503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$9.86 </a:t>
                      </a:r>
                    </a:p>
                  </a:txBody>
                  <a:tcPr marL="5035" marR="5035" marT="503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10</a:t>
                      </a:r>
                    </a:p>
                  </a:txBody>
                  <a:tcPr marL="5035" marR="5035" marT="503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$98.60 </a:t>
                      </a:r>
                    </a:p>
                  </a:txBody>
                  <a:tcPr marL="5035" marR="5035" marT="503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</a:tr>
              <a:tr h="16027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2" flat brush</a:t>
                      </a:r>
                    </a:p>
                  </a:txBody>
                  <a:tcPr marL="5035" marR="5035" marT="503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$6.67 </a:t>
                      </a:r>
                    </a:p>
                  </a:txBody>
                  <a:tcPr marL="5035" marR="5035" marT="503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10</a:t>
                      </a:r>
                    </a:p>
                  </a:txBody>
                  <a:tcPr marL="5035" marR="5035" marT="503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$66.70 </a:t>
                      </a:r>
                    </a:p>
                  </a:txBody>
                  <a:tcPr marL="5035" marR="5035" marT="503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</a:tr>
              <a:tr h="16027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gallon black paint</a:t>
                      </a:r>
                    </a:p>
                  </a:txBody>
                  <a:tcPr marL="5035" marR="5035" marT="503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$32.72 </a:t>
                      </a:r>
                    </a:p>
                  </a:txBody>
                  <a:tcPr marL="5035" marR="5035" marT="503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10</a:t>
                      </a:r>
                    </a:p>
                  </a:txBody>
                  <a:tcPr marL="5035" marR="5035" marT="503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$327.20 </a:t>
                      </a:r>
                    </a:p>
                  </a:txBody>
                  <a:tcPr marL="5035" marR="5035" marT="503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</a:tr>
              <a:tr h="16027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gallon green paint</a:t>
                      </a:r>
                    </a:p>
                  </a:txBody>
                  <a:tcPr marL="5035" marR="5035" marT="503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$32.72 </a:t>
                      </a:r>
                    </a:p>
                  </a:txBody>
                  <a:tcPr marL="5035" marR="5035" marT="503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10</a:t>
                      </a:r>
                    </a:p>
                  </a:txBody>
                  <a:tcPr marL="5035" marR="5035" marT="503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$327.20 </a:t>
                      </a:r>
                    </a:p>
                  </a:txBody>
                  <a:tcPr marL="5035" marR="5035" marT="503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</a:tr>
              <a:tr h="313255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gallon sports coating mix</a:t>
                      </a:r>
                    </a:p>
                  </a:txBody>
                  <a:tcPr marL="5035" marR="5035" marT="503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$29.97 </a:t>
                      </a:r>
                    </a:p>
                  </a:txBody>
                  <a:tcPr marL="5035" marR="5035" marT="503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10</a:t>
                      </a:r>
                    </a:p>
                  </a:txBody>
                  <a:tcPr marL="5035" marR="5035" marT="503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$299.70 </a:t>
                      </a:r>
                    </a:p>
                  </a:txBody>
                  <a:tcPr marL="5035" marR="5035" marT="503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</a:tr>
              <a:tr h="16027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9" roller sleeves</a:t>
                      </a:r>
                    </a:p>
                  </a:txBody>
                  <a:tcPr marL="5035" marR="5035" marT="503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$9.17 </a:t>
                      </a:r>
                    </a:p>
                  </a:txBody>
                  <a:tcPr marL="5035" marR="5035" marT="503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10</a:t>
                      </a:r>
                    </a:p>
                  </a:txBody>
                  <a:tcPr marL="5035" marR="5035" marT="503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$91.70 </a:t>
                      </a:r>
                    </a:p>
                  </a:txBody>
                  <a:tcPr marL="5035" marR="5035" marT="503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</a:tr>
              <a:tr h="16027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8 pack roller tray set</a:t>
                      </a:r>
                    </a:p>
                  </a:txBody>
                  <a:tcPr marL="5035" marR="5035" marT="503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$10.96 </a:t>
                      </a:r>
                    </a:p>
                  </a:txBody>
                  <a:tcPr marL="5035" marR="5035" marT="503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1</a:t>
                      </a:r>
                    </a:p>
                  </a:txBody>
                  <a:tcPr marL="5035" marR="5035" marT="503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$10.96 </a:t>
                      </a:r>
                    </a:p>
                  </a:txBody>
                  <a:tcPr marL="5035" marR="5035" marT="503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</a:tr>
              <a:tr h="16027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goggles</a:t>
                      </a:r>
                    </a:p>
                  </a:txBody>
                  <a:tcPr marL="5035" marR="5035" marT="503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$2.76 </a:t>
                      </a:r>
                    </a:p>
                  </a:txBody>
                  <a:tcPr marL="5035" marR="5035" marT="503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18</a:t>
                      </a:r>
                    </a:p>
                  </a:txBody>
                  <a:tcPr marL="5035" marR="5035" marT="503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$49.68 </a:t>
                      </a:r>
                    </a:p>
                  </a:txBody>
                  <a:tcPr marL="5035" marR="5035" marT="503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</a:tr>
              <a:tr h="16027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cooler</a:t>
                      </a:r>
                    </a:p>
                  </a:txBody>
                  <a:tcPr marL="5035" marR="5035" marT="503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$24.99 </a:t>
                      </a:r>
                    </a:p>
                  </a:txBody>
                  <a:tcPr marL="5035" marR="5035" marT="503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1</a:t>
                      </a:r>
                    </a:p>
                  </a:txBody>
                  <a:tcPr marL="5035" marR="5035" marT="503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$24.99 </a:t>
                      </a:r>
                    </a:p>
                  </a:txBody>
                  <a:tcPr marL="5035" marR="5035" marT="503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</a:tr>
              <a:tr h="16027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water</a:t>
                      </a:r>
                    </a:p>
                  </a:txBody>
                  <a:tcPr marL="5035" marR="5035" marT="503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$0.97 </a:t>
                      </a:r>
                    </a:p>
                  </a:txBody>
                  <a:tcPr marL="5035" marR="5035" marT="503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144</a:t>
                      </a:r>
                    </a:p>
                  </a:txBody>
                  <a:tcPr marL="5035" marR="5035" marT="503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$139.68 </a:t>
                      </a:r>
                    </a:p>
                  </a:txBody>
                  <a:tcPr marL="5035" marR="5035" marT="503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</a:tr>
              <a:tr h="16027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garden gloves</a:t>
                      </a:r>
                    </a:p>
                  </a:txBody>
                  <a:tcPr marL="5035" marR="5035" marT="503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$2.00 </a:t>
                      </a:r>
                    </a:p>
                  </a:txBody>
                  <a:tcPr marL="5035" marR="5035" marT="503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18</a:t>
                      </a:r>
                    </a:p>
                  </a:txBody>
                  <a:tcPr marL="5035" marR="5035" marT="503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$36.00 </a:t>
                      </a:r>
                    </a:p>
                  </a:txBody>
                  <a:tcPr marL="5035" marR="5035" marT="503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</a:tr>
              <a:tr h="16027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roller handle</a:t>
                      </a:r>
                    </a:p>
                  </a:txBody>
                  <a:tcPr marL="5035" marR="5035" marT="503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$6.00 </a:t>
                      </a:r>
                    </a:p>
                  </a:txBody>
                  <a:tcPr marL="5035" marR="5035" marT="503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10</a:t>
                      </a:r>
                    </a:p>
                  </a:txBody>
                  <a:tcPr marL="5035" marR="5035" marT="503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$60.00 </a:t>
                      </a:r>
                    </a:p>
                  </a:txBody>
                  <a:tcPr marL="5035" marR="5035" marT="503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</a:tr>
              <a:tr h="16027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scraper 2",3",4"</a:t>
                      </a:r>
                    </a:p>
                  </a:txBody>
                  <a:tcPr marL="5035" marR="5035" marT="503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$2.98 </a:t>
                      </a:r>
                    </a:p>
                  </a:txBody>
                  <a:tcPr marL="5035" marR="5035" marT="503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6</a:t>
                      </a:r>
                    </a:p>
                  </a:txBody>
                  <a:tcPr marL="5035" marR="5035" marT="503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onstantia"/>
                        </a:rPr>
                        <a:t>$17.88 </a:t>
                      </a:r>
                    </a:p>
                  </a:txBody>
                  <a:tcPr marL="5035" marR="5035" marT="503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</a:tr>
              <a:tr h="16027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ice</a:t>
                      </a:r>
                    </a:p>
                  </a:txBody>
                  <a:tcPr marL="5035" marR="5035" marT="503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$2.00 </a:t>
                      </a:r>
                    </a:p>
                  </a:txBody>
                  <a:tcPr marL="5035" marR="5035" marT="503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</a:t>
                      </a:r>
                    </a:p>
                  </a:txBody>
                  <a:tcPr marL="5035" marR="5035" marT="503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$112.00 </a:t>
                      </a:r>
                    </a:p>
                  </a:txBody>
                  <a:tcPr marL="5035" marR="5035" marT="503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</a:tr>
              <a:tr h="16027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035" marR="5035" marT="503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035" marR="5035" marT="503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035" marR="5035" marT="503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035" marR="5035" marT="5035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</a:tr>
              <a:tr h="1457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5" marR="5035" marT="5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5" marR="5035" marT="503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5" marR="5035" marT="503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5" marR="5035" marT="503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779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5" marR="5035" marT="5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cost=</a:t>
                      </a:r>
                    </a:p>
                  </a:txBody>
                  <a:tcPr marL="5035" marR="5035" marT="5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035" marR="5035" marT="5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$1,563.69 </a:t>
                      </a:r>
                    </a:p>
                  </a:txBody>
                  <a:tcPr marL="5035" marR="5035" marT="503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6890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4325257" cy="4800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2400"/>
            <a:ext cx="4419600" cy="480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838200" y="4838700"/>
            <a:ext cx="6781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7000" b="1" dirty="0" smtClean="0">
                <a:ln w="18000">
                  <a:solidFill>
                    <a:srgbClr val="F96A1B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WEED WACKING</a:t>
            </a:r>
            <a:endParaRPr lang="en-US" sz="7000" b="1" dirty="0">
              <a:ln w="18000">
                <a:solidFill>
                  <a:srgbClr val="F96A1B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934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4005285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50" y="152400"/>
            <a:ext cx="4819650" cy="4745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872420" y="5103674"/>
            <a:ext cx="827158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PAINTING AND RESTORATION</a:t>
            </a:r>
            <a:endParaRPr lang="en-US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948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90500"/>
            <a:ext cx="4191000" cy="476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744" y="152400"/>
            <a:ext cx="4752956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914400" y="5132703"/>
            <a:ext cx="81493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RAKING UP THE WEEDS</a:t>
            </a:r>
            <a:endParaRPr lang="en-US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774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2" y="304800"/>
            <a:ext cx="4267198" cy="464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972" y="228600"/>
            <a:ext cx="4448627" cy="472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1524000" y="5010150"/>
            <a:ext cx="768631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CLEANING UP NYC PARKS</a:t>
            </a:r>
            <a:endParaRPr lang="en-US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279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46744"/>
            <a:ext cx="4555019" cy="46903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6744"/>
            <a:ext cx="4190998" cy="4690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855181" y="5109984"/>
            <a:ext cx="819563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LANDSCAPING AND REPAIR</a:t>
            </a:r>
            <a:endParaRPr lang="en-US" sz="6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089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550"/>
            <a:ext cx="4572000" cy="4720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108" y="228600"/>
            <a:ext cx="4446891" cy="4701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381000" y="5103674"/>
            <a:ext cx="896745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MULCHING AND MAKING A DIFFERENCE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938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0" y="246246"/>
            <a:ext cx="4636971" cy="4706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8600"/>
            <a:ext cx="4208645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1447800" y="5269290"/>
            <a:ext cx="7696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SPORTS COATING FOR OUR NEW GENERATION</a:t>
            </a:r>
            <a:endParaRPr lang="en-US" sz="4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663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31457" y="152400"/>
            <a:ext cx="4681090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JESSICA</a:t>
            </a:r>
          </a:p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ESSIVI</a:t>
            </a:r>
          </a:p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NAJEE</a:t>
            </a:r>
          </a:p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EON</a:t>
            </a:r>
          </a:p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BAYRON</a:t>
            </a:r>
          </a:p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DOMINIQUE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71600" y="5943600"/>
            <a:ext cx="7216140" cy="457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“SWOOPING DOWN INTO HARLEM, HELPING OUR NEIGHBORHOOD TAKE FLIGHT!”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65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181</TotalTime>
  <Words>217</Words>
  <Application>Microsoft Macintosh PowerPoint</Application>
  <PresentationFormat>On-screen Show (4:3)</PresentationFormat>
  <Paragraphs>96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Angles</vt:lpstr>
      <vt:lpstr>Harlem hawks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“SWOOPING DOWN INTO HARLEM, HELPING OUR NEIGHBORHOOD TAKE FLIGHT!”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Give Back</dc:title>
  <dc:creator>Windows User</dc:creator>
  <cp:lastModifiedBy>Elena  Sigman</cp:lastModifiedBy>
  <cp:revision>22</cp:revision>
  <dcterms:created xsi:type="dcterms:W3CDTF">2013-07-08T19:14:39Z</dcterms:created>
  <dcterms:modified xsi:type="dcterms:W3CDTF">2014-04-08T22:15:47Z</dcterms:modified>
</cp:coreProperties>
</file>